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0" r:id="rId1"/>
    <p:sldMasterId id="2147484062" r:id="rId2"/>
    <p:sldMasterId id="2147483648" r:id="rId3"/>
  </p:sldMasterIdLst>
  <p:notesMasterIdLst>
    <p:notesMasterId r:id="rId13"/>
  </p:notesMasterIdLst>
  <p:sldIdLst>
    <p:sldId id="346" r:id="rId4"/>
    <p:sldId id="345" r:id="rId5"/>
    <p:sldId id="335" r:id="rId6"/>
    <p:sldId id="338" r:id="rId7"/>
    <p:sldId id="339" r:id="rId8"/>
    <p:sldId id="340" r:id="rId9"/>
    <p:sldId id="342" r:id="rId10"/>
    <p:sldId id="343" r:id="rId11"/>
    <p:sldId id="34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2BE83F-B2FF-5E2C-80C7-4B5144ACE4B5}" v="14" dt="2021-11-17T20:28:12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97"/>
    <p:restoredTop sz="94798"/>
  </p:normalViewPr>
  <p:slideViewPr>
    <p:cSldViewPr snapToGrid="0" snapToObjects="1">
      <p:cViewPr varScale="1">
        <p:scale>
          <a:sx n="74" d="100"/>
          <a:sy n="74" d="100"/>
        </p:scale>
        <p:origin x="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4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es, Daniel" userId="S::dmiles@oas.org::e088f868-fdd3-466a-af27-322d1b5bdad5" providerId="AD" clId="Web-{7A2BE83F-B2FF-5E2C-80C7-4B5144ACE4B5}"/>
    <pc:docChg chg="addSld modSld sldOrd addMainMaster">
      <pc:chgData name="Miles, Daniel" userId="S::dmiles@oas.org::e088f868-fdd3-466a-af27-322d1b5bdad5" providerId="AD" clId="Web-{7A2BE83F-B2FF-5E2C-80C7-4B5144ACE4B5}" dt="2021-11-17T20:28:12.189" v="11" actId="20577"/>
      <pc:docMkLst>
        <pc:docMk/>
      </pc:docMkLst>
      <pc:sldChg chg="modSp add ord">
        <pc:chgData name="Miles, Daniel" userId="S::dmiles@oas.org::e088f868-fdd3-466a-af27-322d1b5bdad5" providerId="AD" clId="Web-{7A2BE83F-B2FF-5E2C-80C7-4B5144ACE4B5}" dt="2021-11-17T20:28:12.189" v="11" actId="20577"/>
        <pc:sldMkLst>
          <pc:docMk/>
          <pc:sldMk cId="3025463654" sldId="346"/>
        </pc:sldMkLst>
        <pc:spChg chg="mod">
          <ac:chgData name="Miles, Daniel" userId="S::dmiles@oas.org::e088f868-fdd3-466a-af27-322d1b5bdad5" providerId="AD" clId="Web-{7A2BE83F-B2FF-5E2C-80C7-4B5144ACE4B5}" dt="2021-11-17T20:28:12.189" v="11" actId="20577"/>
          <ac:spMkLst>
            <pc:docMk/>
            <pc:sldMk cId="3025463654" sldId="346"/>
            <ac:spMk id="9" creationId="{00000000-0000-0000-0000-000000000000}"/>
          </ac:spMkLst>
        </pc:spChg>
        <pc:spChg chg="mod">
          <ac:chgData name="Miles, Daniel" userId="S::dmiles@oas.org::e088f868-fdd3-466a-af27-322d1b5bdad5" providerId="AD" clId="Web-{7A2BE83F-B2FF-5E2C-80C7-4B5144ACE4B5}" dt="2021-11-17T20:28:05.673" v="9" actId="20577"/>
          <ac:spMkLst>
            <pc:docMk/>
            <pc:sldMk cId="3025463654" sldId="346"/>
            <ac:spMk id="11" creationId="{00000000-0000-0000-0000-000000000000}"/>
          </ac:spMkLst>
        </pc:spChg>
      </pc:sldChg>
      <pc:sldMasterChg chg="add addSldLayout">
        <pc:chgData name="Miles, Daniel" userId="S::dmiles@oas.org::e088f868-fdd3-466a-af27-322d1b5bdad5" providerId="AD" clId="Web-{7A2BE83F-B2FF-5E2C-80C7-4B5144ACE4B5}" dt="2021-11-17T20:26:25.717" v="0"/>
        <pc:sldMasterMkLst>
          <pc:docMk/>
          <pc:sldMasterMk cId="3746701419" sldId="2147483648"/>
        </pc:sldMasterMkLst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83550385" sldId="2147483649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14410539" sldId="2147483650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1801242496" sldId="2147483651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506636775" sldId="2147483652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3290818552" sldId="2147483653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2169424243" sldId="2147483654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39429642" sldId="2147483655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1122424067" sldId="2147483656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1269318376" sldId="2147483657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523781599" sldId="2147483658"/>
          </pc:sldLayoutMkLst>
        </pc:sldLayoutChg>
        <pc:sldLayoutChg chg="add">
          <pc:chgData name="Miles, Daniel" userId="S::dmiles@oas.org::e088f868-fdd3-466a-af27-322d1b5bdad5" providerId="AD" clId="Web-{7A2BE83F-B2FF-5E2C-80C7-4B5144ACE4B5}" dt="2021-11-17T20:26:25.717" v="0"/>
          <pc:sldLayoutMkLst>
            <pc:docMk/>
            <pc:sldMasterMk cId="3746701419" sldId="2147483648"/>
            <pc:sldLayoutMk cId="1515324972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C3983-BE37-5843-BD01-B01114D023D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86EA9-F9D8-354D-83BB-67B9BF6F68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1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tif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A377-1C0F-2340-9F91-BBE3BE5E39DE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8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A30E-5D15-4A4F-A4D1-60435BF0DF8B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41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15BC-88DB-8143-8A23-A29DEB1E239E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09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2316-2947-CD48-B575-5E907A630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5C7F6-AF6D-2141-AF74-0286F5D63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8790A-AE9F-7246-A7CB-CE5ADB767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92183-9B34-704C-87F3-F26E8A2C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45E6B-9E91-B54E-839C-AA59B5FB5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C50256-94BB-3B42-B5FF-A6D75070FEBA}"/>
              </a:ext>
            </a:extLst>
          </p:cNvPr>
          <p:cNvSpPr/>
          <p:nvPr userDrawn="1"/>
        </p:nvSpPr>
        <p:spPr>
          <a:xfrm>
            <a:off x="0" y="5937321"/>
            <a:ext cx="12192000" cy="9046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inl flag first">
            <a:extLst>
              <a:ext uri="{FF2B5EF4-FFF2-40B4-BE49-F238E27FC236}">
                <a16:creationId xmlns:a16="http://schemas.microsoft.com/office/drawing/2014/main" id="{3B19CD3A-A897-AA42-BD09-8A69084832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921" y="5960591"/>
            <a:ext cx="1908957" cy="79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1D1E95-A219-0D4E-BCC3-47E5B17AE2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539" y="6061875"/>
            <a:ext cx="838199" cy="7173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84BCAC-EEA5-6042-9491-5506693D8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5347" y="5960591"/>
            <a:ext cx="3521184" cy="7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74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486E-F274-9B44-AE7A-4A1C6797F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2DA65-35B0-9E45-9B7F-7195E5FF1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4FEDA-BCEE-7844-B194-5EB173830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7FA72-AB88-B944-BC29-20B5FB9E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B2D16-7F63-8049-84D6-BAB62CB7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75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8D65-C17C-D743-BC87-DD8195D03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6DA22-61BE-E445-AC9C-E5A9CF097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62F61-8BA8-AE40-9A6E-260308AC8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D8245-1FCF-744F-988C-2CCFA48E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BCE26-EE32-5049-8A9A-35AF9FF9D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49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0C99F-BA8E-DC4F-86B0-D3A3988D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D5A2-66D1-ED4B-961F-7AB1487D20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93C61-CFF7-274E-80DE-8B9066125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CCA1B-3E85-7149-9904-625C55C7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266BC-8939-2E43-8990-BF6CF98C4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6D929-96D3-244D-B6FA-CC8A0C52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76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0760-4440-8340-91D5-8F8199E4C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29368-D62C-DC4A-BD96-5A16B6685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C4B71-D4C2-E04B-9FDA-98B12A651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C3AF3-00AE-D645-BED8-622C31D3C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384B70-61DB-194F-BEDB-0012BB3CF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190D1-5E72-5545-93FB-605BAD16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10E070-D7BD-5D4B-B5A0-3F4BB035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D4E3A-C242-2649-8E84-778F0881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52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F8707-1D6C-2640-BB02-CC3A0D1E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95D4B-A5DE-3442-BCAC-5CC0015B2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4A83E-C30E-6244-96A7-8F266ADE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BB621-66C4-D146-8D51-91962E12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08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9DE03-C74B-A24E-801C-EB2057B6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16DCF-8829-8A4C-A8FD-8F96FD18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F1C10-98CF-0140-B349-7BA4A40E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03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ACD6-12C7-9A4E-96CA-7A94D765A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6D39A-F970-0743-8A01-77ED4C66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C3903-0602-7743-AB6B-FE4CEC9BD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01F31-FE66-6D40-BC2B-713979E4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64904-A53B-424F-9A9D-D5D5021E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1E1FB-FDEC-F14D-B516-73C61168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30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4303-A263-904B-A037-2BD5C9C662C4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67138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799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1DD0-C5FD-0A4C-B4AE-407F1DF4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DA662D-7E5C-2F41-A3D8-C2A832800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86378-B496-6843-8A1E-DB68DA92A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1CD9F-C970-9C4A-ACA2-A244BC04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171ED-8E51-E448-A004-393E7EEF6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30AF6-30E1-7B4F-B805-BB8959C7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38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C862-9548-474B-A1A2-6DBC657D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39A02-47A6-EE43-982F-8993A7D13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D111C-4260-5F4B-AFAD-3340B1F33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E0532-6D16-5341-9AD5-72BD54F4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294F5-A974-A548-A3BB-C2D14FC8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65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E23EB9-4095-1547-B709-0B23539D26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3EE8F-587D-254F-AB51-9B8FC83C3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2287C-7A04-2F4B-94C2-E441E0CB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D809E-2A67-744E-9435-352AD0EEC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8290A-E312-914A-A36F-1C3B1527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36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0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42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36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18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4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5EB3-BCD7-D44A-90E4-7C6DFAF02CAE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26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24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18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81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2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A60B-C963-E94F-A5BB-5F8A167EDC57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7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5F59-F99D-C842-B95C-8B38EEE65B5B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2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E6BC-6ABE-D74D-86CC-C3A0DF145CF8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5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7607-7133-8547-B930-B9325ECB0944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CBE7C-0E5B-5941-AE5F-B6B28B05CF4C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0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AC4-E7BF-4D44-A793-A50DD29BBA95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5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6895-A9EC-444A-A7D9-B640E6BE06D9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6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79B3A-451B-074F-A975-32189531322B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12B51-3551-2643-AD4E-D0142EB3FD7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B1630-BCA1-A043-83AE-95682359BD99}"/>
              </a:ext>
            </a:extLst>
          </p:cNvPr>
          <p:cNvSpPr/>
          <p:nvPr userDrawn="1"/>
        </p:nvSpPr>
        <p:spPr>
          <a:xfrm>
            <a:off x="0" y="6064250"/>
            <a:ext cx="12192000" cy="7802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nl flag first">
            <a:extLst>
              <a:ext uri="{FF2B5EF4-FFF2-40B4-BE49-F238E27FC236}">
                <a16:creationId xmlns:a16="http://schemas.microsoft.com/office/drawing/2014/main" id="{50AB2F47-D497-4D4E-B890-5425308861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511" y="6161125"/>
            <a:ext cx="1524000" cy="63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88D2B-18CD-9B47-9A5C-5D6B52D7DA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752044" y="6135802"/>
            <a:ext cx="2989435" cy="657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950D15-EA99-3547-A1EB-12A9404D41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304" y="6160236"/>
            <a:ext cx="799518" cy="6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4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123C4-1FA9-764B-A4D8-7A462F86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0B7BF-814D-8F45-8469-BDB7155FF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4DF3D-3AEA-094D-B707-677D8FF26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D762-191E-AD42-BBE1-8ABF8BC7E7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3193-6406-1745-B55D-FC9FDF31A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790C9-318E-4943-9570-F8371076E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8CC57-9DA0-B746-8C5D-EE15BEC1D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9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1127D-E6F6-0C4B-8958-707871DEC16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39DC6-9944-5241-9F78-A1ECD1AA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0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png"/><Relationship Id="rId7" Type="http://schemas.openxmlformats.org/officeDocument/2006/relationships/image" Target="../media/image12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file:////var/folders/br/t68rf5c90cnggnhvshwgk7xr0000gn/T/com.microsoft.Word/WebArchiveCopyPasteTempFiles/bd6d436f-b30d-4db7-9375-c0aca006f5ff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dsmaharaj@mns.gov.tt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90F-589F-4462-BF35-E37AB1790424}" type="slidenum">
              <a:rPr lang="es-CO" smtClean="0"/>
              <a:t>1</a:t>
            </a:fld>
            <a:endParaRPr lang="es-CO"/>
          </a:p>
        </p:txBody>
      </p:sp>
      <p:sp>
        <p:nvSpPr>
          <p:cNvPr id="3" name="Background"/>
          <p:cNvSpPr>
            <a:spLocks noChangeAspect="1"/>
          </p:cNvSpPr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26" y="153924"/>
            <a:ext cx="3565525" cy="783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2156" y="153924"/>
            <a:ext cx="3931920" cy="457200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r"/>
            <a:r>
              <a:rPr lang="en-US" sz="1600" b="1">
                <a:solidFill>
                  <a:srgbClr val="006600"/>
                </a:solidFill>
                <a:latin typeface="Calibri" panose="020F0502020204030204" pitchFamily="34" charset="0"/>
              </a:rPr>
              <a:t>INTER-AMERICAN DRUG ABUSE</a:t>
            </a:r>
          </a:p>
          <a:p>
            <a:pPr algn="r"/>
            <a:r>
              <a:rPr lang="en-US" sz="1600" b="1">
                <a:solidFill>
                  <a:srgbClr val="006600"/>
                </a:solidFill>
                <a:latin typeface="Calibri" panose="020F0502020204030204" pitchFamily="34" charset="0"/>
              </a:rPr>
              <a:t>CONTROL COMMISSION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8552" y="611124"/>
            <a:ext cx="3565525" cy="457200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r"/>
            <a:r>
              <a:rPr lang="en-US" sz="2800" b="1">
                <a:solidFill>
                  <a:srgbClr val="006600"/>
                </a:solidFill>
                <a:latin typeface="Calibri" panose="020F0502020204030204" pitchFamily="34" charset="0"/>
              </a:rPr>
              <a:t>C I C A 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8552" y="1016000"/>
            <a:ext cx="3565525" cy="254000"/>
          </a:xfrm>
          <a:prstGeom prst="rect">
            <a:avLst/>
          </a:prstGeom>
          <a:noFill/>
        </p:spPr>
        <p:txBody>
          <a:bodyPr vert="horz" wrap="none" rtlCol="0" anchor="b">
            <a:noAutofit/>
          </a:bodyPr>
          <a:lstStyle/>
          <a:p>
            <a:pPr algn="r"/>
            <a:r>
              <a:rPr lang="en-US" sz="1200">
                <a:solidFill>
                  <a:srgbClr val="999999"/>
                </a:solidFill>
                <a:latin typeface="Calibri" panose="020F0502020204030204" pitchFamily="34" charset="0"/>
              </a:rPr>
              <a:t>Secretariat for Multidimensional Security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77924" y="1244600"/>
            <a:ext cx="8836152" cy="0"/>
          </a:xfrm>
          <a:prstGeom prst="line">
            <a:avLst/>
          </a:prstGeom>
          <a:ln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ulo"/>
          <p:cNvSpPr txBox="1"/>
          <p:nvPr/>
        </p:nvSpPr>
        <p:spPr>
          <a:xfrm>
            <a:off x="2159000" y="2159000"/>
            <a:ext cx="7874000" cy="3429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CHIEF PROBATION OFFICER SINTRA MAHARAJ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PLENARY SESSION 7, PANEL 8</a:t>
            </a:r>
            <a:br>
              <a:rPr lang="en-US" sz="1600" dirty="0">
                <a:ea typeface="+mn-lt"/>
                <a:cs typeface="+mn-lt"/>
              </a:rPr>
            </a:br>
            <a:r>
              <a:rPr lang="en-US" sz="1600" b="1" dirty="0">
                <a:ea typeface="+mn-lt"/>
                <a:cs typeface="+mn-lt"/>
              </a:rPr>
              <a:t>PRACTICES IN SOCIAL INTEGRATION – CASE CARE MANAGEMENT IN TRINIDAD AND TOBAGO </a:t>
            </a:r>
            <a:br>
              <a:rPr lang="en-US" sz="1600" b="1" dirty="0">
                <a:ea typeface="+mn-lt"/>
                <a:cs typeface="+mn-lt"/>
              </a:rPr>
            </a:br>
            <a:endParaRPr lang="en-US" sz="1600" dirty="0">
              <a:highlight>
                <a:srgbClr val="FFFF00"/>
              </a:highlight>
              <a:ea typeface="+mn-lt"/>
              <a:cs typeface="+mn-lt"/>
            </a:endParaRPr>
          </a:p>
          <a:p>
            <a:pPr algn="ctr"/>
            <a:endParaRPr lang="en-US" sz="1600" b="1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7924" y="1270000"/>
            <a:ext cx="5334000" cy="762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1" dirty="0">
                <a:ea typeface="+mn-lt"/>
                <a:cs typeface="+mn-lt"/>
              </a:rPr>
              <a:t>SEVENTIETH REGULAR CICAD SESSION</a:t>
            </a:r>
            <a:endParaRPr lang="en-US" sz="1600" dirty="0">
              <a:ea typeface="+mn-lt"/>
              <a:cs typeface="+mn-lt"/>
            </a:endParaRPr>
          </a:p>
          <a:p>
            <a:r>
              <a:rPr lang="en-US" sz="1600" b="1" dirty="0">
                <a:ea typeface="+mn-lt"/>
                <a:cs typeface="+mn-lt"/>
              </a:rPr>
              <a:t>November 16th-19th, 2021 </a:t>
            </a:r>
            <a:endParaRPr lang="en-US" sz="1600" dirty="0">
              <a:ea typeface="+mn-lt"/>
              <a:cs typeface="+mn-lt"/>
            </a:endParaRPr>
          </a:p>
          <a:p>
            <a:r>
              <a:rPr lang="en-US" sz="1600" b="1" dirty="0">
                <a:ea typeface="+mn-lt"/>
                <a:cs typeface="+mn-lt"/>
              </a:rPr>
              <a:t>Virtual Session</a:t>
            </a:r>
            <a:endParaRPr lang="en-US" sz="1600" dirty="0">
              <a:ea typeface="+mn-lt"/>
              <a:cs typeface="+mn-lt"/>
            </a:endParaRPr>
          </a:p>
          <a:p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09076" y="1270000"/>
            <a:ext cx="1905000" cy="762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r>
              <a:rPr lang="en-US" sz="1600" b="1" dirty="0">
                <a:ea typeface="+mn-lt"/>
                <a:cs typeface="+mn-lt"/>
              </a:rPr>
              <a:t>OEA/</a:t>
            </a:r>
            <a:r>
              <a:rPr lang="en-US" sz="1600" b="1" dirty="0" err="1">
                <a:ea typeface="+mn-lt"/>
                <a:cs typeface="+mn-lt"/>
              </a:rPr>
              <a:t>Ser.L</a:t>
            </a:r>
            <a:r>
              <a:rPr lang="en-US" sz="1600" b="1" dirty="0">
                <a:ea typeface="+mn-lt"/>
                <a:cs typeface="+mn-lt"/>
              </a:rPr>
              <a:t>/ XIV.2.70 </a:t>
            </a:r>
            <a:endParaRPr lang="en-US" sz="1600" dirty="0">
              <a:ea typeface="+mn-lt"/>
              <a:cs typeface="+mn-lt"/>
            </a:endParaRPr>
          </a:p>
          <a:p>
            <a:pPr algn="r"/>
            <a:r>
              <a:rPr lang="en-US" sz="1600" b="1">
                <a:ea typeface="+mn-lt"/>
                <a:cs typeface="+mn-lt"/>
              </a:rPr>
              <a:t>CICAD/doc.2645</a:t>
            </a:r>
            <a:r>
              <a:rPr lang="en-US" sz="1600" b="1" dirty="0">
                <a:ea typeface="+mn-lt"/>
                <a:cs typeface="+mn-lt"/>
              </a:rPr>
              <a:t>/21</a:t>
            </a:r>
            <a:endParaRPr lang="en-US" sz="1600" dirty="0">
              <a:ea typeface="+mn-lt"/>
              <a:cs typeface="+mn-lt"/>
            </a:endParaRPr>
          </a:p>
          <a:p>
            <a:pPr algn="r"/>
            <a:r>
              <a:rPr lang="en-US" sz="1600" b="1" dirty="0">
                <a:ea typeface="+mn-lt"/>
                <a:cs typeface="+mn-lt"/>
              </a:rPr>
              <a:t>November 19, 2021</a:t>
            </a:r>
            <a:endParaRPr lang="en-US" sz="1600" dirty="0">
              <a:ea typeface="+mn-lt"/>
              <a:cs typeface="+mn-lt"/>
            </a:endParaRPr>
          </a:p>
          <a:p>
            <a:pPr algn="r"/>
            <a:r>
              <a:rPr lang="en-US" sz="1600" b="1" dirty="0">
                <a:ea typeface="+mn-lt"/>
                <a:cs typeface="+mn-lt"/>
              </a:rPr>
              <a:t>Textual</a:t>
            </a:r>
            <a:endParaRPr lang="en-US" sz="1600" dirty="0">
              <a:ea typeface="+mn-lt"/>
              <a:cs typeface="+mn-lt"/>
            </a:endParaRPr>
          </a:p>
          <a:p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46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8F86-6B85-CF43-B756-50A560838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3028" y="1712685"/>
            <a:ext cx="9114971" cy="3483429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PRACTICES IN SOCIAL INTEGRATION – CASE CARE MANAGEMENT IN TRINIDAD AND TOBAGO </a:t>
            </a:r>
            <a:br>
              <a:rPr lang="en-TT" sz="4400" b="1" dirty="0"/>
            </a:br>
            <a:endParaRPr lang="en-US" sz="4400" b="1" dirty="0"/>
          </a:p>
        </p:txBody>
      </p:sp>
      <p:pic>
        <p:nvPicPr>
          <p:cNvPr id="3" name="Picture 2" descr="https://i.pinimg.com/originals/e6/1a/d6/e61ad61f6a58d4bf3c16c3719e29e7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66" y="334851"/>
            <a:ext cx="2382591" cy="2125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1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B18C-B6D4-2C48-B868-062627D8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425"/>
            <a:ext cx="10515600" cy="133940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TRINIDAD AND TOBAGO’S INTRODUCTION TO CASE CARE MANAGEMENT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B2DC-988A-3C42-8856-A1EE195B6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3798"/>
            <a:ext cx="12192000" cy="4773166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April 2019 - CICAD engaged Trinidad and Tobago (T&amp;T) in the first developmental meeting.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January 2020 - Offered T&amp;T the opportunity to be first to be trained in the completed curriculum.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January 27-30</a:t>
            </a:r>
            <a:r>
              <a:rPr lang="en-US" sz="22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, 2020  - Training scheduled  and undertaken.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TT" sz="2200" dirty="0"/>
              <a:t>Fifty-Nine (59) participants from Eighteen (18) Government and Non-Governmental agencies, working in all areas critical to supporting reintegration efforts for clients.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94C8F-12A1-D94A-A0CD-DD3B93B7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3D8AB5-7636-124F-9DA1-EC8539C60B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492" y="4079840"/>
            <a:ext cx="5379077" cy="197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5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C7E1-1C94-1146-836F-0438A237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547"/>
            <a:ext cx="10515600" cy="90243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BENEFITS TO TRINIDAD AND TOBAGO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BA026-D929-2841-9C23-C092F7227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89" y="1056986"/>
            <a:ext cx="12063211" cy="5119978"/>
          </a:xfrm>
        </p:spPr>
        <p:txBody>
          <a:bodyPr>
            <a:noAutofit/>
          </a:bodyPr>
          <a:lstStyle/>
          <a:p>
            <a:r>
              <a:rPr lang="en-TT" sz="2200" dirty="0">
                <a:latin typeface="Calibri" panose="020F0502020204030204" pitchFamily="34" charset="0"/>
                <a:cs typeface="Calibri" panose="020F0502020204030204" pitchFamily="34" charset="0"/>
              </a:rPr>
              <a:t>The Probation Services Division identified as the most appropriate agency due to their role: 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Serve as social intervention workers to the Courts of Trinidad and Tobago – Rehabilitation, Provision of social history reports in both criminal and family matters to assist the Court in determining sentences. </a:t>
            </a:r>
            <a:endParaRPr lang="en-T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TT" sz="2200" dirty="0">
                <a:latin typeface="Calibri" panose="020F0502020204030204" pitchFamily="34" charset="0"/>
                <a:cs typeface="Calibri" panose="020F0502020204030204" pitchFamily="34" charset="0"/>
              </a:rPr>
              <a:t>The Case Care Management programme will enhance the existing coordination and integration systems at the Division and assist in more timely and efficient delivery of services.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CCM project in Trinidad and Tobago is situated within the following Legislative and Policy structure: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Probation of Offenders Act, Chapter 13:51 (as amended),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Community Service Orders Act 13:06 (as amended),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Non-Profit Organizations Act, and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Trinidad and Tobago’s National Drug Policy 2021 and National Operational Plan for Drug Control 2021-2025.</a:t>
            </a:r>
            <a:endParaRPr lang="en-T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TT" sz="2200" dirty="0">
                <a:latin typeface="Calibri" panose="020F0502020204030204" pitchFamily="34" charset="0"/>
                <a:cs typeface="Calibri" panose="020F0502020204030204" pitchFamily="34" charset="0"/>
              </a:rPr>
              <a:t>Additionally, there are no new implementation costs, as existing resources will be utilized. </a:t>
            </a:r>
            <a:r>
              <a:rPr lang="en-T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17A26-A0A9-0C4C-AC8C-81FF02E7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6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9E17-A946-7046-8835-FE41DC61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153"/>
            <a:ext cx="10515600" cy="1081824"/>
          </a:xfrm>
        </p:spPr>
        <p:txBody>
          <a:bodyPr/>
          <a:lstStyle/>
          <a:p>
            <a:pPr algn="ctr"/>
            <a:r>
              <a:rPr lang="en-US" b="1" dirty="0"/>
              <a:t>ACTIONS TAKEN AFTER JANUARY 2020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2BCE1-F934-2A4C-B85E-50B512525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89" y="1339403"/>
            <a:ext cx="11500834" cy="47523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TT" sz="2600" dirty="0">
                <a:latin typeface="Calibri" panose="020F0502020204030204"/>
              </a:rPr>
              <a:t>Policy level approvals and endorsements - Cabinet of Ministers and the Minister of National Security:</a:t>
            </a:r>
          </a:p>
          <a:p>
            <a:pPr>
              <a:defRPr/>
            </a:pPr>
            <a:r>
              <a:rPr lang="en-TT" sz="2600" dirty="0">
                <a:latin typeface="Calibri" panose="020F0502020204030204"/>
              </a:rPr>
              <a:t>Identification of the Multi-Sectoral Oversight Team – August 2020.</a:t>
            </a:r>
          </a:p>
          <a:p>
            <a:pPr marL="0" indent="0">
              <a:buNone/>
              <a:defRPr/>
            </a:pPr>
            <a:r>
              <a:rPr lang="en-TT" sz="2600" dirty="0">
                <a:latin typeface="Calibri" panose="020F0502020204030204"/>
              </a:rPr>
              <a:t> CICAD / Ministry of National Security </a:t>
            </a:r>
          </a:p>
          <a:p>
            <a:pPr lvl="1">
              <a:defRPr/>
            </a:pPr>
            <a:r>
              <a:rPr lang="en-TT" sz="2600" dirty="0">
                <a:latin typeface="Calibri" panose="020F0502020204030204"/>
              </a:rPr>
              <a:t>Technical Assistance.</a:t>
            </a:r>
          </a:p>
          <a:p>
            <a:pPr lvl="1">
              <a:defRPr/>
            </a:pPr>
            <a:r>
              <a:rPr lang="en-TT" sz="2600" dirty="0">
                <a:latin typeface="Calibri" panose="020F0502020204030204"/>
              </a:rPr>
              <a:t>Refresher Training – September to November 2020 – seven sessions facilitated by local and international presenters.</a:t>
            </a:r>
          </a:p>
          <a:p>
            <a:pPr lvl="1">
              <a:defRPr/>
            </a:pPr>
            <a:r>
              <a:rPr lang="en-TT" sz="2600" dirty="0">
                <a:latin typeface="Calibri" panose="020F0502020204030204"/>
              </a:rPr>
              <a:t>Presentation by CCM  team to the Chief Justice of Trinidad and Tobago and a judicial team. </a:t>
            </a:r>
          </a:p>
          <a:p>
            <a:pPr lvl="1">
              <a:defRPr/>
            </a:pPr>
            <a:r>
              <a:rPr lang="en-TT" sz="2600" dirty="0">
                <a:latin typeface="Calibri" panose="020F0502020204030204"/>
              </a:rPr>
              <a:t>Engagement of a Consultant for two deliverables- Mapping Report and Operational Manual.</a:t>
            </a:r>
          </a:p>
          <a:p>
            <a:pPr lvl="1">
              <a:defRPr/>
            </a:pPr>
            <a:r>
              <a:rPr lang="en-TT" sz="2600" dirty="0">
                <a:latin typeface="Calibri" panose="020F0502020204030204"/>
              </a:rPr>
              <a:t>Convening of a Core Group and a Working Group to guide implementation.</a:t>
            </a:r>
          </a:p>
          <a:p>
            <a:pPr lvl="1">
              <a:defRPr/>
            </a:pPr>
            <a:r>
              <a:rPr lang="en-TT" sz="2600" dirty="0">
                <a:latin typeface="Calibri" panose="020F0502020204030204"/>
              </a:rPr>
              <a:t>Training for 56 Probation Officers/Community Service Officers.</a:t>
            </a:r>
          </a:p>
          <a:p>
            <a:pPr lvl="1">
              <a:defRPr/>
            </a:pPr>
            <a:r>
              <a:rPr lang="en-TT" sz="2600" dirty="0">
                <a:latin typeface="Calibri" panose="020F0502020204030204"/>
              </a:rPr>
              <a:t>Sensitization Sessions for key stakeholders and mentors.</a:t>
            </a:r>
          </a:p>
          <a:p>
            <a:pPr lvl="1">
              <a:defRPr/>
            </a:pPr>
            <a:endParaRPr lang="en-TT" sz="2600" dirty="0">
              <a:latin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F1F56-3B5A-BA4A-B52F-A27255D7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711AC-443B-E14B-B5E4-2FAB81D6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VIRTUAL TECHNICAL ASSISTANCE EVENTS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891AE4-5846-C84C-92A9-EFBCC6E0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6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EF4852C-0007-834B-907A-370ACCC35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040" y="1392349"/>
            <a:ext cx="8049296" cy="45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95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D7833-7287-46D0-B6E3-B56ADDB3F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183"/>
            <a:ext cx="10515600" cy="9916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CCM PILOT PROJECT LAUNCH - TRINIDAD AND TOBAGO  -  22 SEPTEMBER 2021</a:t>
            </a:r>
            <a:endParaRPr lang="en-T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8384B-20F7-4BB4-96A3-E734E9989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9" y="1222933"/>
            <a:ext cx="11263648" cy="47570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TT" sz="9600" b="1" dirty="0"/>
              <a:t>A Hybrid Event </a:t>
            </a:r>
          </a:p>
          <a:p>
            <a:pPr marL="0" indent="0">
              <a:buNone/>
            </a:pPr>
            <a:endParaRPr lang="en-TT" sz="7200" b="1" dirty="0"/>
          </a:p>
          <a:p>
            <a:pPr marL="0" indent="0">
              <a:buNone/>
            </a:pPr>
            <a:r>
              <a:rPr lang="en-TT" sz="9600" b="1" dirty="0"/>
              <a:t>In Person</a:t>
            </a:r>
            <a:r>
              <a:rPr lang="en-TT" sz="9600" dirty="0"/>
              <a:t> – Minister of National Security </a:t>
            </a:r>
          </a:p>
          <a:p>
            <a:pPr marL="0" indent="0">
              <a:buNone/>
            </a:pPr>
            <a:r>
              <a:rPr lang="en-TT" sz="9600" dirty="0"/>
              <a:t>Minister of Social Development and Family Services</a:t>
            </a:r>
          </a:p>
          <a:p>
            <a:pPr marL="0" indent="0">
              <a:buNone/>
            </a:pPr>
            <a:r>
              <a:rPr lang="en-TT" sz="9600" dirty="0"/>
              <a:t>Charge de Affaires, United States Embassy Port of Spain</a:t>
            </a:r>
          </a:p>
          <a:p>
            <a:pPr marL="0" indent="0">
              <a:buNone/>
            </a:pPr>
            <a:r>
              <a:rPr lang="en-TT" sz="9600" dirty="0"/>
              <a:t>Representative of the OAS office Port of Spain </a:t>
            </a:r>
          </a:p>
          <a:p>
            <a:pPr marL="0" indent="0">
              <a:buNone/>
            </a:pPr>
            <a:endParaRPr lang="en-TT" sz="9600" b="1" dirty="0"/>
          </a:p>
          <a:p>
            <a:pPr marL="0" indent="0">
              <a:buNone/>
            </a:pPr>
            <a:r>
              <a:rPr lang="en-TT" sz="9600" b="1" dirty="0"/>
              <a:t>Virtually</a:t>
            </a:r>
            <a:r>
              <a:rPr lang="en-TT" sz="9600" dirty="0"/>
              <a:t> – Ambassador Adam Namm</a:t>
            </a:r>
          </a:p>
          <a:p>
            <a:pPr marL="0" indent="0">
              <a:buNone/>
            </a:pPr>
            <a:r>
              <a:rPr lang="en-TT" sz="9600" dirty="0"/>
              <a:t>Mr. Antonio Lomba </a:t>
            </a:r>
          </a:p>
          <a:p>
            <a:pPr marL="0" indent="0">
              <a:buNone/>
            </a:pPr>
            <a:r>
              <a:rPr lang="en-TT" sz="9600" dirty="0"/>
              <a:t>The Institutional Strengthening Team- ES-CICAD</a:t>
            </a:r>
          </a:p>
          <a:p>
            <a:pPr marL="0" indent="0">
              <a:buNone/>
            </a:pPr>
            <a:r>
              <a:rPr lang="en-TT" sz="9600" dirty="0"/>
              <a:t>The INL Team from the Department of State</a:t>
            </a:r>
          </a:p>
          <a:p>
            <a:pPr marL="0" indent="0">
              <a:buNone/>
            </a:pPr>
            <a:r>
              <a:rPr lang="en-TT" sz="9600" dirty="0"/>
              <a:t>Stakeholders from local and International organizations</a:t>
            </a:r>
          </a:p>
          <a:p>
            <a:pPr marL="0" indent="0">
              <a:buNone/>
            </a:pPr>
            <a:r>
              <a:rPr lang="en-TT" sz="9600" dirty="0"/>
              <a:t>and other specially invited guests.</a:t>
            </a:r>
          </a:p>
          <a:p>
            <a:pPr marL="0" indent="0">
              <a:buNone/>
            </a:pPr>
            <a:endParaRPr lang="en-TT" dirty="0"/>
          </a:p>
          <a:p>
            <a:pPr marL="0" indent="0">
              <a:buNone/>
            </a:pPr>
            <a:endParaRPr lang="en-TT" dirty="0"/>
          </a:p>
          <a:p>
            <a:pPr marL="0" indent="0">
              <a:buNone/>
            </a:pPr>
            <a:r>
              <a:rPr lang="en-TT" dirty="0"/>
              <a:t> </a:t>
            </a:r>
          </a:p>
          <a:p>
            <a:endParaRPr lang="en-T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1681-3F48-4899-B609-A17AFCC8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 descr="A person wearing glasses&#10;&#10;Description automatically generated with medium confidence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8376" y="4829077"/>
            <a:ext cx="2120344" cy="123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text, monitor, indoor, computer&#10;&#10;Description automatically generated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0292" y="4821457"/>
            <a:ext cx="2419929" cy="12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D9554D0C-9B0C-E347-BF28-25BBC8CD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29" y="3233807"/>
            <a:ext cx="3077028" cy="15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236C8-D2F5-0D47-A43C-9AFEE1CED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376" y="1211816"/>
            <a:ext cx="1496822" cy="1995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266A9E-54DA-3547-BBBD-EDC3B8F91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9264" y="1217072"/>
            <a:ext cx="1496822" cy="19957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16DFC9-2755-484D-AEDB-4F904C855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4258" y="1232184"/>
            <a:ext cx="1496822" cy="19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1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3C552-A812-442F-BC70-BDACFDB7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ACTIVITIES FOLLOWING THE LAUNCH</a:t>
            </a:r>
            <a:endParaRPr lang="en-T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60798-8A07-4F84-87C1-6F36E49C1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Identification and Mobilisation of  the CCM Team.</a:t>
            </a:r>
          </a:p>
          <a:p>
            <a:r>
              <a:rPr lang="en-US" sz="2400" dirty="0"/>
              <a:t>Selection of suitable participants.</a:t>
            </a:r>
          </a:p>
          <a:p>
            <a:r>
              <a:rPr lang="en-US" sz="2400" dirty="0"/>
              <a:t>Recruitment and training of mentors.</a:t>
            </a:r>
          </a:p>
          <a:p>
            <a:r>
              <a:rPr lang="en-US" sz="2400" dirty="0"/>
              <a:t>Ongoing development of two databases – Client and Service Resources.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Decision that on finalization and evaluation of the Pilot Project, CCM will be used for all clients of the Probation Services Division.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4F644-C8DB-4AA7-A77B-8E334EFA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04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b="1" dirty="0"/>
              <a:t>                           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51-3551-2643-AD4E-D0142EB3FD7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BA191D-5930-4443-970B-5F82C8AB5B8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                       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960798-8A07-4F84-87C1-6F36E49C144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B8384B-20F7-4BB4-96A3-E734E9989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47" y="1481070"/>
            <a:ext cx="11351654" cy="45333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TT" sz="9600" dirty="0"/>
              <a:t>Contact Information:</a:t>
            </a:r>
          </a:p>
          <a:p>
            <a:pPr marL="0" indent="0">
              <a:buNone/>
            </a:pPr>
            <a:endParaRPr lang="en-TT" sz="9600" dirty="0"/>
          </a:p>
          <a:p>
            <a:pPr marL="0" indent="0">
              <a:buNone/>
            </a:pPr>
            <a:r>
              <a:rPr lang="en-TT" sz="9600" dirty="0"/>
              <a:t>Sintra Maharaj</a:t>
            </a:r>
          </a:p>
          <a:p>
            <a:pPr marL="0" indent="0">
              <a:buNone/>
            </a:pPr>
            <a:r>
              <a:rPr lang="en-TT" sz="9600" dirty="0"/>
              <a:t>Chief Probation Officer</a:t>
            </a:r>
          </a:p>
          <a:p>
            <a:pPr marL="0" indent="0">
              <a:buNone/>
            </a:pPr>
            <a:r>
              <a:rPr lang="en-TT" sz="9600" dirty="0"/>
              <a:t>1-868-769-8715</a:t>
            </a:r>
          </a:p>
          <a:p>
            <a:pPr marL="0" indent="0">
              <a:buNone/>
            </a:pPr>
            <a:r>
              <a:rPr lang="en-TT" sz="9600" dirty="0">
                <a:hlinkClick r:id="rId2"/>
              </a:rPr>
              <a:t>dsmaharaj@mns.gov.tt</a:t>
            </a:r>
            <a:r>
              <a:rPr lang="en-TT" sz="9600" dirty="0"/>
              <a:t> </a:t>
            </a:r>
          </a:p>
          <a:p>
            <a:pPr marL="0" indent="0">
              <a:buNone/>
            </a:pPr>
            <a:endParaRPr lang="en-TT" sz="9600" dirty="0"/>
          </a:p>
          <a:p>
            <a:pPr marL="0" indent="0">
              <a:buNone/>
            </a:pPr>
            <a:r>
              <a:rPr lang="en-TT" sz="9600" dirty="0"/>
              <a:t>Probation Services Division</a:t>
            </a:r>
          </a:p>
          <a:p>
            <a:pPr marL="0" indent="0">
              <a:buNone/>
            </a:pPr>
            <a:r>
              <a:rPr lang="en-TT" sz="9600" dirty="0"/>
              <a:t>3</a:t>
            </a:r>
            <a:r>
              <a:rPr lang="en-TT" sz="9600" baseline="30000" dirty="0"/>
              <a:t>rd</a:t>
            </a:r>
            <a:r>
              <a:rPr lang="en-TT" sz="9600" dirty="0"/>
              <a:t> Floor ANSA House</a:t>
            </a:r>
          </a:p>
          <a:p>
            <a:pPr marL="0" indent="0">
              <a:buNone/>
            </a:pPr>
            <a:r>
              <a:rPr lang="en-TT" sz="9600" dirty="0"/>
              <a:t>Corner Queen and Henry Streets</a:t>
            </a:r>
          </a:p>
          <a:p>
            <a:pPr marL="0" indent="0">
              <a:buNone/>
            </a:pPr>
            <a:r>
              <a:rPr lang="en-TT" sz="9600" dirty="0"/>
              <a:t>Port of Spain</a:t>
            </a:r>
          </a:p>
          <a:p>
            <a:pPr marL="0" indent="0">
              <a:buNone/>
            </a:pPr>
            <a:r>
              <a:rPr lang="en-TT" sz="9600" dirty="0"/>
              <a:t>Republic of Trinidad and Tobago</a:t>
            </a:r>
          </a:p>
          <a:p>
            <a:pPr marL="0" indent="0">
              <a:buNone/>
            </a:pPr>
            <a:endParaRPr lang="en-TT" sz="8000" dirty="0"/>
          </a:p>
          <a:p>
            <a:pPr marL="0" indent="0">
              <a:buNone/>
            </a:pPr>
            <a:r>
              <a:rPr lang="en-TT" sz="8000" dirty="0"/>
              <a:t> </a:t>
            </a:r>
          </a:p>
          <a:p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3100030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6209</TotalTime>
  <Words>538</Words>
  <Application>Microsoft Office PowerPoint</Application>
  <PresentationFormat>Widescreen</PresentationFormat>
  <Paragraphs>77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Custom Design</vt:lpstr>
      <vt:lpstr>Office Theme</vt:lpstr>
      <vt:lpstr>PowerPoint Presentation</vt:lpstr>
      <vt:lpstr>    PRACTICES IN SOCIAL INTEGRATION – CASE CARE MANAGEMENT IN TRINIDAD AND TOBAGO  </vt:lpstr>
      <vt:lpstr>TRINIDAD AND TOBAGO’S INTRODUCTION TO CASE CARE MANAGEMENT </vt:lpstr>
      <vt:lpstr>BENEFITS TO TRINIDAD AND TOBAGO </vt:lpstr>
      <vt:lpstr>ACTIONS TAKEN AFTER JANUARY 2020 </vt:lpstr>
      <vt:lpstr>VIRTUAL TECHNICAL ASSISTANCE EVENTS </vt:lpstr>
      <vt:lpstr>CCM PILOT PROJECT LAUNCH - TRINIDAD AND TOBAGO  -  22 SEPTEMBER 2021</vt:lpstr>
      <vt:lpstr>ACTIVITIES FOLLOWING THE LAUNCH</vt:lpstr>
      <vt:lpstr>                        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Rubini</dc:creator>
  <cp:lastModifiedBy>Margaret</cp:lastModifiedBy>
  <cp:revision>55</cp:revision>
  <dcterms:created xsi:type="dcterms:W3CDTF">2021-11-02T18:58:46Z</dcterms:created>
  <dcterms:modified xsi:type="dcterms:W3CDTF">2021-11-17T20:28:12Z</dcterms:modified>
</cp:coreProperties>
</file>